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6"/>
  </p:notesMasterIdLst>
  <p:handoutMasterIdLst>
    <p:handoutMasterId r:id="rId37"/>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548" r:id="rId19"/>
    <p:sldId id="323" r:id="rId20"/>
    <p:sldId id="325" r:id="rId21"/>
    <p:sldId id="326" r:id="rId22"/>
    <p:sldId id="332" r:id="rId23"/>
    <p:sldId id="333" r:id="rId24"/>
    <p:sldId id="533" r:id="rId25"/>
    <p:sldId id="532" r:id="rId26"/>
    <p:sldId id="534" r:id="rId27"/>
    <p:sldId id="535" r:id="rId28"/>
    <p:sldId id="536" r:id="rId29"/>
    <p:sldId id="537" r:id="rId30"/>
    <p:sldId id="538" r:id="rId31"/>
    <p:sldId id="539" r:id="rId32"/>
    <p:sldId id="540" r:id="rId33"/>
    <p:sldId id="541" r:id="rId34"/>
    <p:sldId id="542" r:id="rId35"/>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0" autoAdjust="0"/>
    <p:restoredTop sz="71708" autoAdjust="0"/>
  </p:normalViewPr>
  <p:slideViewPr>
    <p:cSldViewPr snapToGrid="0" showGuides="1">
      <p:cViewPr varScale="1">
        <p:scale>
          <a:sx n="83" d="100"/>
          <a:sy n="83" d="100"/>
        </p:scale>
        <p:origin x="200" y="43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9/30/20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9/30/20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 minute talk: Explain main areas including the mechanisms needed for the workflow Branches, Pull Requests and Forks. Go through complex workflow examples quickly.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Make sure to cover considerations for your project slide 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time allows introduce the demo slide mention Jim’s contribution, the process one would go through is the first slide maybe emphasize CI and mention the talk to come.</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2902190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site for blog and picture has tag numbers.</a:t>
            </a:r>
          </a:p>
        </p:txBody>
      </p:sp>
      <p:sp>
        <p:nvSpPr>
          <p:cNvPr id="4" name="Slide Number Placeholder 3"/>
          <p:cNvSpPr>
            <a:spLocks noGrp="1"/>
          </p:cNvSpPr>
          <p:nvPr>
            <p:ph type="sldNum" sz="quarter" idx="5"/>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20</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a:t>
            </a:fld>
            <a:endParaRPr lang="en-US"/>
          </a:p>
        </p:txBody>
      </p:sp>
    </p:spTree>
    <p:extLst>
      <p:ext uri="{BB962C8B-B14F-4D97-AF65-F5344CB8AC3E}">
        <p14:creationId xmlns:p14="http://schemas.microsoft.com/office/powerpoint/2010/main" val="409878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Communication among team members is still vital when working on various branches.</a:t>
            </a:r>
          </a:p>
        </p:txBody>
      </p:sp>
      <p:sp>
        <p:nvSpPr>
          <p:cNvPr id="4" name="Slide Number Placeholder 3"/>
          <p:cNvSpPr>
            <a:spLocks noGrp="1"/>
          </p:cNvSpPr>
          <p:nvPr>
            <p:ph type="sldNum" sz="quarter" idx="5"/>
          </p:nvPr>
        </p:nvSpPr>
        <p:spPr/>
        <p:txBody>
          <a:bodyPr/>
          <a:lstStyle/>
          <a:p>
            <a:fld id="{54E672D7-8E2D-4611-973D-F4591A707C34}" type="slidenum">
              <a:rPr lang="en-US" smtClean="0"/>
              <a:t>6</a:t>
            </a:fld>
            <a:endParaRPr lang="en-US"/>
          </a:p>
        </p:txBody>
      </p:sp>
    </p:spTree>
    <p:extLst>
      <p:ext uri="{BB962C8B-B14F-4D97-AF65-F5344CB8AC3E}">
        <p14:creationId xmlns:p14="http://schemas.microsoft.com/office/powerpoint/2010/main" val="813827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vie/gitflow"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nvie.com/posts/a-successful-git-branching-mode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6084/m9.figshare.12994376" TargetMode="External"/><Relationship Id="rId4" Type="http://schemas.openxmlformats.org/officeDocument/2006/relationships/hyperlink" Target="http://creativecommons.org/licenses/by-sa/4.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07546" y="330357"/>
            <a:ext cx="8292316" cy="1030930"/>
          </a:xfrm>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689234"/>
            <a:ext cx="8981279"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dirty="0"/>
              <a:t>Los Alamos National Laboratory</a:t>
            </a:r>
          </a:p>
          <a:p>
            <a:pPr>
              <a:lnSpc>
                <a:spcPct val="100000"/>
              </a:lnSpc>
              <a:spcBef>
                <a:spcPts val="2400"/>
              </a:spcBef>
            </a:pPr>
            <a:r>
              <a:rPr lang="en-US" dirty="0"/>
              <a:t>James M. </a:t>
            </a:r>
            <a:r>
              <a:rPr lang="en-US" dirty="0" err="1"/>
              <a:t>Willenbring</a:t>
            </a:r>
            <a:br>
              <a:rPr lang="en-US" u="sng" dirty="0"/>
            </a:br>
            <a:r>
              <a:rPr lang="en-US" dirty="0"/>
              <a:t>Sandia National Laboratories</a:t>
            </a:r>
          </a:p>
          <a:p>
            <a:pPr>
              <a:lnSpc>
                <a:spcPct val="100000"/>
              </a:lnSpc>
              <a:spcBef>
                <a:spcPts val="2400"/>
              </a:spcBef>
            </a:pPr>
            <a:r>
              <a:rPr lang="en-US" dirty="0"/>
              <a:t>Jared O’Neal</a:t>
            </a:r>
          </a:p>
          <a:p>
            <a:pPr>
              <a:lnSpc>
                <a:spcPct val="100000"/>
              </a:lnSpc>
              <a:spcBef>
                <a:spcPts val="0"/>
              </a:spcBef>
            </a:pPr>
            <a:r>
              <a:rPr lang="en-US" dirty="0"/>
              <a:t>Argonne National Laboratory</a:t>
            </a:r>
          </a:p>
          <a:p>
            <a:pPr>
              <a:spcBef>
                <a:spcPts val="2400"/>
              </a:spcBef>
            </a:pPr>
            <a:r>
              <a:rPr lang="en-US" b="1" dirty="0"/>
              <a:t>Better Scientific Software Tutorial, SC20,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
        <p:nvSpPr>
          <p:cNvPr id="3" name="TextBox 2">
            <a:extLst>
              <a:ext uri="{FF2B5EF4-FFF2-40B4-BE49-F238E27FC236}">
                <a16:creationId xmlns:a16="http://schemas.microsoft.com/office/drawing/2014/main" id="{779472AC-87B6-5B49-91A2-BCCF77DE3350}"/>
              </a:ext>
            </a:extLst>
          </p:cNvPr>
          <p:cNvSpPr txBox="1"/>
          <p:nvPr/>
        </p:nvSpPr>
        <p:spPr>
          <a:xfrm>
            <a:off x="8981280" y="5644371"/>
            <a:ext cx="2146503" cy="337015"/>
          </a:xfrm>
          <a:prstGeom prst="rect">
            <a:avLst/>
          </a:prstGeom>
          <a:noFill/>
        </p:spPr>
        <p:txBody>
          <a:bodyPr wrap="square" lIns="118872" tIns="91440" rIns="118872" bIns="91440" rtlCol="0" anchor="ctr" anchorCtr="0">
            <a:spAutoFit/>
          </a:bodyPr>
          <a:lstStyle/>
          <a:p>
            <a:pPr>
              <a:lnSpc>
                <a:spcPct val="90000"/>
              </a:lnSpc>
            </a:pPr>
            <a:r>
              <a:rPr lang="en-US" sz="1100" dirty="0"/>
              <a:t>LA-UR-20-27704</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38E7-EEB4-9043-9EA1-7BA9EA5F3241}"/>
              </a:ext>
            </a:extLst>
          </p:cNvPr>
          <p:cNvSpPr>
            <a:spLocks noGrp="1"/>
          </p:cNvSpPr>
          <p:nvPr>
            <p:ph type="title"/>
          </p:nvPr>
        </p:nvSpPr>
        <p:spPr/>
        <p:txBody>
          <a:bodyPr/>
          <a:lstStyle/>
          <a:p>
            <a:r>
              <a:rPr lang="en-US" dirty="0"/>
              <a:t>Example Workflows of Different complexity</a:t>
            </a:r>
            <a:br>
              <a:rPr lang="en-US" dirty="0"/>
            </a:br>
            <a:endParaRPr lang="en-US" dirty="0"/>
          </a:p>
        </p:txBody>
      </p:sp>
      <p:sp>
        <p:nvSpPr>
          <p:cNvPr id="3" name="Content Placeholder 2">
            <a:extLst>
              <a:ext uri="{FF2B5EF4-FFF2-40B4-BE49-F238E27FC236}">
                <a16:creationId xmlns:a16="http://schemas.microsoft.com/office/drawing/2014/main" id="{BC4025A8-D322-7F4C-BD72-C65AC6A3E843}"/>
              </a:ext>
            </a:extLst>
          </p:cNvPr>
          <p:cNvSpPr>
            <a:spLocks noGrp="1"/>
          </p:cNvSpPr>
          <p:nvPr>
            <p:ph idx="1"/>
          </p:nvPr>
        </p:nvSpPr>
        <p:spPr/>
        <p:txBody>
          <a:bodyPr/>
          <a:lstStyle/>
          <a:p>
            <a:r>
              <a:rPr lang="en-US" dirty="0" err="1"/>
              <a:t>Trilionos</a:t>
            </a:r>
            <a:r>
              <a:rPr lang="en-US" dirty="0"/>
              <a:t> Workflow</a:t>
            </a:r>
          </a:p>
          <a:p>
            <a:r>
              <a:rPr lang="en-US" dirty="0"/>
              <a:t>Git Flow</a:t>
            </a:r>
          </a:p>
          <a:p>
            <a:r>
              <a:rPr lang="en-US" dirty="0" err="1"/>
              <a:t>Github</a:t>
            </a:r>
            <a:r>
              <a:rPr lang="en-US" dirty="0"/>
              <a:t> Flow</a:t>
            </a:r>
          </a:p>
          <a:p>
            <a:r>
              <a:rPr lang="en-US" dirty="0"/>
              <a:t>Gitlab Flow</a:t>
            </a:r>
          </a:p>
        </p:txBody>
      </p:sp>
    </p:spTree>
    <p:extLst>
      <p:ext uri="{BB962C8B-B14F-4D97-AF65-F5344CB8AC3E}">
        <p14:creationId xmlns:p14="http://schemas.microsoft.com/office/powerpoint/2010/main" val="40607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157989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a:xfrm>
            <a:off x="408175" y="174034"/>
            <a:ext cx="11372473" cy="914400"/>
          </a:xfrm>
        </p:spPr>
        <p:txBody>
          <a:bodyPr/>
          <a:lstStyle/>
          <a:p>
            <a:r>
              <a:rPr lang="en-US" dirty="0"/>
              <a:t>Git Flow</a:t>
            </a:r>
          </a:p>
        </p:txBody>
      </p:sp>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411977" y="516171"/>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3"/>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
        <p:nvSpPr>
          <p:cNvPr id="7" name="TextBox 6">
            <a:extLst>
              <a:ext uri="{FF2B5EF4-FFF2-40B4-BE49-F238E27FC236}">
                <a16:creationId xmlns:a16="http://schemas.microsoft.com/office/drawing/2014/main" id="{9EA3B929-9425-9A46-9997-AAEB3D2077BD}"/>
              </a:ext>
            </a:extLst>
          </p:cNvPr>
          <p:cNvSpPr txBox="1"/>
          <p:nvPr/>
        </p:nvSpPr>
        <p:spPr>
          <a:xfrm>
            <a:off x="4891407" y="4758347"/>
            <a:ext cx="7297418" cy="849463"/>
          </a:xfrm>
          <a:prstGeom prst="rect">
            <a:avLst/>
          </a:prstGeom>
          <a:noFill/>
        </p:spPr>
        <p:txBody>
          <a:bodyPr wrap="square" lIns="118872" tIns="91440" rIns="118872" bIns="91440" rtlCol="0" anchor="ctr" anchorCtr="0">
            <a:spAutoFit/>
          </a:bodyPr>
          <a:lstStyle/>
          <a:p>
            <a:pPr algn="l">
              <a:lnSpc>
                <a:spcPct val="90000"/>
              </a:lnSpc>
            </a:pPr>
            <a:r>
              <a:rPr lang="en-US" sz="1600" b="1" dirty="0"/>
              <a:t>Author: </a:t>
            </a:r>
            <a:r>
              <a:rPr lang="en-US" sz="1600" dirty="0"/>
              <a:t>Vincent Driessen</a:t>
            </a:r>
          </a:p>
          <a:p>
            <a:pPr>
              <a:lnSpc>
                <a:spcPct val="90000"/>
              </a:lnSpc>
            </a:pPr>
            <a:r>
              <a:rPr lang="en-US" sz="1600" b="1" dirty="0"/>
              <a:t>Original Blog: </a:t>
            </a:r>
            <a:r>
              <a:rPr lang="en-US" sz="1600" b="1" dirty="0">
                <a:hlinkClick r:id="rId4"/>
              </a:rPr>
              <a:t>https://nvie.com/posts/a-successful-git-branching-model/</a:t>
            </a:r>
            <a:endParaRPr lang="en-US" sz="1600" b="1" dirty="0"/>
          </a:p>
          <a:p>
            <a:pPr>
              <a:lnSpc>
                <a:spcPct val="90000"/>
              </a:lnSpc>
            </a:pPr>
            <a:r>
              <a:rPr lang="en-US" sz="1600" b="1" dirty="0"/>
              <a:t>License: </a:t>
            </a:r>
            <a:r>
              <a:rPr lang="en-US" sz="1600" dirty="0"/>
              <a:t>Creative Commons </a:t>
            </a:r>
            <a:endParaRPr lang="en-US" sz="1600" b="1" dirty="0"/>
          </a:p>
        </p:txBody>
      </p:sp>
      <p:pic>
        <p:nvPicPr>
          <p:cNvPr id="8" name="Picture 7">
            <a:extLst>
              <a:ext uri="{FF2B5EF4-FFF2-40B4-BE49-F238E27FC236}">
                <a16:creationId xmlns:a16="http://schemas.microsoft.com/office/drawing/2014/main" id="{AE3E601E-116A-0D4A-B3F6-EB5C127C6164}"/>
              </a:ext>
            </a:extLst>
          </p:cNvPr>
          <p:cNvPicPr>
            <a:picLocks noChangeAspect="1"/>
          </p:cNvPicPr>
          <p:nvPr/>
        </p:nvPicPr>
        <p:blipFill>
          <a:blip r:embed="rId5"/>
          <a:stretch>
            <a:fillRect/>
          </a:stretch>
        </p:blipFill>
        <p:spPr>
          <a:xfrm>
            <a:off x="7705346" y="5408603"/>
            <a:ext cx="1356767" cy="323577"/>
          </a:xfrm>
          <a:prstGeom prst="rect">
            <a:avLst/>
          </a:prstGeom>
        </p:spPr>
      </p:pic>
      <p:pic>
        <p:nvPicPr>
          <p:cNvPr id="4" name="Picture 3">
            <a:extLst>
              <a:ext uri="{FF2B5EF4-FFF2-40B4-BE49-F238E27FC236}">
                <a16:creationId xmlns:a16="http://schemas.microsoft.com/office/drawing/2014/main" id="{33B98FB3-53C2-B047-8060-0D102CF59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175" y="665457"/>
            <a:ext cx="4506732" cy="6008976"/>
          </a:xfrm>
          <a:prstGeom prst="rect">
            <a:avLst/>
          </a:prstGeom>
        </p:spPr>
      </p:pic>
    </p:spTree>
    <p:extLst>
      <p:ext uri="{BB962C8B-B14F-4D97-AF65-F5344CB8AC3E}">
        <p14:creationId xmlns:p14="http://schemas.microsoft.com/office/powerpoint/2010/main" val="15390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3"/>
              </a:rPr>
              <a:t>Creative</a:t>
            </a:r>
            <a:r>
              <a:rPr lang="en-US" sz="1600" dirty="0">
                <a:hlinkClick r:id="rId4"/>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5"/>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89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a:xfrm>
            <a:off x="409507" y="1150506"/>
            <a:ext cx="11369809" cy="4047778"/>
          </a:xfrm>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61076" y="4771025"/>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2047382"/>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9E20559-B232-4371-8690-E3D8007EDB82}">
  <ds:schemaRefs>
    <ds:schemaRef ds:uri="http://schemas.microsoft.com/sharepoint/v3/contenttype/forms"/>
  </ds:schemaRefs>
</ds:datastoreItem>
</file>

<file path=customXml/itemProps2.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15432</TotalTime>
  <Words>3247</Words>
  <Application>Microsoft Macintosh PowerPoint</Application>
  <PresentationFormat>Custom</PresentationFormat>
  <Paragraphs>314</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Example Workflows of Different complexity </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357</cp:revision>
  <cp:lastPrinted>2017-11-02T18:35:01Z</cp:lastPrinted>
  <dcterms:created xsi:type="dcterms:W3CDTF">2018-11-06T17:28:56Z</dcterms:created>
  <dcterms:modified xsi:type="dcterms:W3CDTF">2020-09-30T22:22:52Z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